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'Pytanie 6'!$B$1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6'!$B$2:$B$5</c:f>
              <c:numCache>
                <c:formatCode>General</c:formatCode>
                <c:ptCount val="4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DB7-9690-7B415540D143}"/>
            </c:ext>
          </c:extLst>
        </c:ser>
        <c:ser>
          <c:idx val="1"/>
          <c:order val="1"/>
          <c:tx>
            <c:strRef>
              <c:f>'Pytanie 6'!$C$1</c:f>
              <c:strCache>
                <c:ptCount val="1"/>
                <c:pt idx="0">
                  <c:v>zwiększy szanse na rynku pracy;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6'!$C$2:$C$5</c:f>
              <c:numCache>
                <c:formatCode>General</c:formatCode>
                <c:ptCount val="4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DB7-9690-7B415540D143}"/>
            </c:ext>
          </c:extLst>
        </c:ser>
        <c:ser>
          <c:idx val="2"/>
          <c:order val="2"/>
          <c:tx>
            <c:strRef>
              <c:f>'Pytanie 6'!$D$1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6'!$D$2:$D$5</c:f>
              <c:numCache>
                <c:formatCode>General</c:formatCode>
                <c:ptCount val="4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DB7-9690-7B415540D143}"/>
            </c:ext>
          </c:extLst>
        </c:ser>
        <c:ser>
          <c:idx val="3"/>
          <c:order val="3"/>
          <c:tx>
            <c:strRef>
              <c:f>'Pytanie 6'!$E$1</c:f>
              <c:strCache>
                <c:ptCount val="1"/>
                <c:pt idx="0">
                  <c:v>umożliwi dalszy rozwój i samodoskonalenie;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6'!$E$2:$E$5</c:f>
              <c:numCache>
                <c:formatCode>General</c:formatCode>
                <c:ptCount val="4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DB7-9690-7B415540D143}"/>
            </c:ext>
          </c:extLst>
        </c:ser>
        <c:ser>
          <c:idx val="4"/>
          <c:order val="4"/>
          <c:tx>
            <c:strRef>
              <c:f>'Pytanie 6'!$F$1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6'!$F$2:$F$5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DB7-9690-7B415540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9679"/>
        <c:axId val="1459324687"/>
      </c:barChart>
      <c:catAx>
        <c:axId val="145932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4687"/>
        <c:crosses val="autoZero"/>
        <c:auto val="1"/>
        <c:lblAlgn val="ctr"/>
        <c:lblOffset val="100"/>
        <c:noMultiLvlLbl val="0"/>
      </c:catAx>
      <c:valAx>
        <c:axId val="145932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0-4F09-B195-10AF453A7AA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0-4F09-B195-10AF453A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219951"/>
        <c:axId val="1466217871"/>
      </c:barChart>
      <c:catAx>
        <c:axId val="146621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7871"/>
        <c:crosses val="autoZero"/>
        <c:auto val="1"/>
        <c:lblAlgn val="ctr"/>
        <c:lblOffset val="100"/>
        <c:noMultiLvlLbl val="0"/>
      </c:catAx>
      <c:valAx>
        <c:axId val="146621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4-45E9-8712-2CAAD10743B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4-45E9-8712-2CAAD107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2607"/>
        <c:axId val="1459323439"/>
      </c:barChart>
      <c:catAx>
        <c:axId val="14593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3439"/>
        <c:crosses val="autoZero"/>
        <c:auto val="1"/>
        <c:lblAlgn val="ctr"/>
        <c:lblOffset val="100"/>
        <c:noMultiLvlLbl val="0"/>
      </c:catAx>
      <c:valAx>
        <c:axId val="145932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</c:v>
                </c:pt>
                <c:pt idx="1">
                  <c:v>16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7-43E6-9464-A3A6B511593D}"/>
            </c:ext>
          </c:extLst>
        </c:ser>
        <c:ser>
          <c:idx val="1"/>
          <c:order val="1"/>
          <c:tx>
            <c:strRef>
              <c:f>Arkusz1!$B$1:$C$1</c:f>
              <c:strCache>
                <c:ptCount val="1"/>
                <c:pt idx="0">
                  <c:v>ogólny poziom zajęć dydaktycznych 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</c:v>
                </c:pt>
                <c:pt idx="1">
                  <c:v>16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7-43E6-9464-A3A6B51159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7-43E6-9464-A3A6B511593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13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7-43E6-9464-A3A6B511593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2</c:v>
                </c:pt>
                <c:pt idx="1">
                  <c:v>15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7-43E6-9464-A3A6B511593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inne (jakie?)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437-43E6-9464-A3A6B5115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475343"/>
        <c:axId val="1606476591"/>
      </c:barChart>
      <c:catAx>
        <c:axId val="160647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6591"/>
        <c:crosses val="autoZero"/>
        <c:auto val="1"/>
        <c:lblAlgn val="ctr"/>
        <c:lblOffset val="100"/>
        <c:noMultiLvlLbl val="0"/>
      </c:catAx>
      <c:valAx>
        <c:axId val="160647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0</c:v>
                </c:pt>
                <c:pt idx="1">
                  <c:v>8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88D-B2E4-26297059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9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9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4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12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39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0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4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Zarządzanie i Inżynieria Produkcji</a:t>
            </a:r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13 Jeżeli </a:t>
            </a:r>
            <a:r>
              <a:rPr lang="pl-PL" dirty="0"/>
              <a:t>nie, to 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04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81762"/>
              </p:ext>
            </p:extLst>
          </p:nvPr>
        </p:nvGraphicFramePr>
        <p:xfrm>
          <a:off x="1620624" y="1904214"/>
          <a:ext cx="8950751" cy="34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0751">
                  <a:extLst>
                    <a:ext uri="{9D8B030D-6E8A-4147-A177-3AD203B41FA5}">
                      <a16:colId xmlns:a16="http://schemas.microsoft.com/office/drawing/2014/main" val="677840505"/>
                    </a:ext>
                  </a:extLst>
                </a:gridCol>
              </a:tblGrid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Zbyt mało praktycznych przedmiotów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975121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3359162663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2921298796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1038412741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56743702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66956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2824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8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452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4379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3722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90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uważa Pan/i że zdobyte wykształcenie na studiach...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683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48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z dzisiejszej perspektywy uważa Pan/i, że wybrany kierunek i specjalność były zgodne z zainteresowaniami? 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5100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program studiów odpowiadał Pana/i oczekiwaniom?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8032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44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Proszę ocenić warunki studiowania w uczelni w skali:     3 – bardzo dobre, 2 – dobre, 1 – oznacza brak warunków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1696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0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9 Inne </a:t>
            </a:r>
            <a:r>
              <a:rPr lang="pl-PL" dirty="0" smtClean="0"/>
              <a:t>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250153"/>
              </p:ext>
            </p:extLst>
          </p:nvPr>
        </p:nvGraphicFramePr>
        <p:xfrm>
          <a:off x="1121664" y="2011685"/>
          <a:ext cx="9570720" cy="4189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Lokalizacja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Pomagają na rynku pracy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złe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klimatyzacji to duży minus. Dostęp do drukarni, i kwoty wydruku to masakra. Sale nie są dostosowane do wielu godzin nauki.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8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6075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3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4864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98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4008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9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215</Words>
  <Application>Microsoft Office PowerPoint</Application>
  <PresentationFormat>Panoramiczny</PresentationFormat>
  <Paragraphs>36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</vt:lpstr>
      <vt:lpstr>Czy z dzisiejszej perspektywy uważa Pan/i, że wybrany kierunek i specjalność były zgodne z zainteresowaniami? </vt:lpstr>
      <vt:lpstr>Czy program studiów odpowiadał Pana/i oczekiwaniom?</vt:lpstr>
      <vt:lpstr>Proszę ocenić warunki studiowania w uczelni w skali:     3 – bardzo dobre, 2 – dobre, 1 – oznacza brak warunków</vt:lpstr>
      <vt:lpstr>Pyt. 9 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Pyt. 13 Jeżeli nie, to dlaczego?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marek.salwowski@op.pl</dc:creator>
  <cp:lastModifiedBy>marek.salwowski@op.pl</cp:lastModifiedBy>
  <cp:revision>46</cp:revision>
  <dcterms:created xsi:type="dcterms:W3CDTF">2024-10-22T09:49:04Z</dcterms:created>
  <dcterms:modified xsi:type="dcterms:W3CDTF">2024-10-24T12:47:00Z</dcterms:modified>
</cp:coreProperties>
</file>