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'Pytanie 6'!$B$1</c:f>
              <c:strCache>
                <c:ptCount val="1"/>
                <c:pt idx="0">
                  <c:v>pozwoli na uzyskanie pracy w wybranym zawodzie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6'!$B$2:$B$5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DB7-9690-7B415540D143}"/>
            </c:ext>
          </c:extLst>
        </c:ser>
        <c:ser>
          <c:idx val="1"/>
          <c:order val="1"/>
          <c:tx>
            <c:strRef>
              <c:f>'Pytanie 6'!$C$1</c:f>
              <c:strCache>
                <c:ptCount val="1"/>
                <c:pt idx="0">
                  <c:v>zwiększy szanse na rynku pracy;
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6'!$C$2:$C$5</c:f>
              <c:numCache>
                <c:formatCode>General</c:formatCode>
                <c:ptCount val="4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DB7-9690-7B415540D143}"/>
            </c:ext>
          </c:extLst>
        </c:ser>
        <c:ser>
          <c:idx val="2"/>
          <c:order val="2"/>
          <c:tx>
            <c:strRef>
              <c:f>'Pytanie 6'!$D$1</c:f>
              <c:strCache>
                <c:ptCount val="1"/>
                <c:pt idx="0">
                  <c:v>umożliwi kontynuację nauki i dalsze kształcenie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6'!$D$2:$D$5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DB7-9690-7B415540D143}"/>
            </c:ext>
          </c:extLst>
        </c:ser>
        <c:ser>
          <c:idx val="3"/>
          <c:order val="3"/>
          <c:tx>
            <c:strRef>
              <c:f>'Pytanie 6'!$E$1</c:f>
              <c:strCache>
                <c:ptCount val="1"/>
                <c:pt idx="0">
                  <c:v>umożliwi dalszy rozwój i samodoskonalenie;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6'!$E$2:$E$5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DB7-9690-7B415540D143}"/>
            </c:ext>
          </c:extLst>
        </c:ser>
        <c:ser>
          <c:idx val="4"/>
          <c:order val="4"/>
          <c:tx>
            <c:strRef>
              <c:f>'Pytanie 6'!$F$1</c:f>
              <c:strCache>
                <c:ptCount val="1"/>
                <c:pt idx="0">
                  <c:v>niczego nie zmieni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'Pytanie 6'!$A$2:$A$5</c:f>
              <c:strCache>
                <c:ptCount val="1"/>
                <c:pt idx="0">
                  <c:v>Pytanie 6</c:v>
                </c:pt>
              </c:strCache>
            </c:strRef>
          </c:cat>
          <c:val>
            <c:numRef>
              <c:f>'Pytanie 6'!$F$2:$F$5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DB7-9690-7B415540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9679"/>
        <c:axId val="1459324687"/>
      </c:barChart>
      <c:catAx>
        <c:axId val="145932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4687"/>
        <c:crosses val="autoZero"/>
        <c:auto val="1"/>
        <c:lblAlgn val="ctr"/>
        <c:lblOffset val="100"/>
        <c:noMultiLvlLbl val="0"/>
      </c:catAx>
      <c:valAx>
        <c:axId val="1459324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9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zajęcia wyrównawcze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E-4177-8FDB-B180526637B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kursy komputerowe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CE-4177-8FDB-B180526637B5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kursy językowe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CE-4177-8FDB-B180526637B5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zajęcia sportowe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CE-4177-8FDB-B180526637B5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koncerty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CE-4177-8FDB-B180526637B5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przedstawienia teatralne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CE-4177-8FDB-B180526637B5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seanse filmowe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Arkusz1!$H$2:$H$5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CE-4177-8FDB-B180526637B5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koła naukowe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Arkusz1!$I$2:$I$5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CE-4177-8FDB-B180526637B5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wolontariat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Arkusz1!$J$2:$J$5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CE-4177-8FDB-B180526637B5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spotkania z ciekawymi ludźmi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Arkusz1!$K$2:$K$5</c:f>
              <c:numCache>
                <c:formatCode>General</c:formatCode>
                <c:ptCount val="4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ECE-4177-8FDB-B180526637B5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wyjazdy studyjne/wycieczki naukowe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Arkusz1!$L$2:$L$5</c:f>
              <c:numCache>
                <c:formatCode>General</c:formatCode>
                <c:ptCount val="4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ECE-4177-8FDB-B180526637B5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konferencje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Arkusz1!$M$2:$M$5</c:f>
              <c:numCache>
                <c:formatCode>General</c:formatCode>
                <c:ptCount val="4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ECE-4177-8FDB-B180526637B5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praca w samorządzie studenckim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Arkusz1!$N$2:$N$5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CE-4177-8FDB-B180526637B5}"/>
            </c:ext>
          </c:extLst>
        </c:ser>
        <c:ser>
          <c:idx val="13"/>
          <c:order val="13"/>
          <c:tx>
            <c:strRef>
              <c:f>Arkusz1!$O$1</c:f>
              <c:strCache>
                <c:ptCount val="1"/>
                <c:pt idx="0">
                  <c:v>możliwość odbycia praktyk/staży/studiów zagranicznych w trakcie nauk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Arkusz1!$O$2:$O$5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ECE-4177-8FDB-B180526637B5}"/>
            </c:ext>
          </c:extLst>
        </c:ser>
        <c:ser>
          <c:idx val="14"/>
          <c:order val="14"/>
          <c:tx>
            <c:strRef>
              <c:f>Arkusz1!$P$1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Co należałoby ulepszyć w ofercie edukacyjnej, społecznej i kulturalnej Uczelni?</c:v>
                </c:pt>
              </c:strCache>
            </c:strRef>
          </c:cat>
          <c:val>
            <c:numRef>
              <c:f>Arkusz1!$P$2:$P$5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2-3ECE-4177-8FDB-B180526637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5999"/>
        <c:axId val="1596839343"/>
      </c:barChart>
      <c:catAx>
        <c:axId val="1596845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9343"/>
        <c:crosses val="autoZero"/>
        <c:auto val="1"/>
        <c:lblAlgn val="ctr"/>
        <c:lblOffset val="100"/>
        <c:noMultiLvlLbl val="0"/>
      </c:catAx>
      <c:valAx>
        <c:axId val="1596839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5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zamierzam szukać 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0-4D8B-907F-B7CA17A1A53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kontynuować naukę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0-4D8B-907F-B7CA17A1A531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kontynuować aktualną pracę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70-4D8B-907F-B7CA17A1A531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rozpocząć własną działalność gospodarczą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70-4D8B-907F-B7CA17A1A531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planuję wyjazd za granicę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70-4D8B-907F-B7CA17A1A531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brak planów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Jakie ma Pan/i plany po ukończeniu studiów w MANS?</c:v>
                </c:pt>
              </c:strCache>
            </c:strRef>
          </c:cat>
          <c:val>
            <c:numRef>
              <c:f>Arkusz1!$G$2:$G$5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70-4D8B-907F-B7CA17A1A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919"/>
        <c:axId val="1596848911"/>
      </c:barChart>
      <c:catAx>
        <c:axId val="1596843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8911"/>
        <c:crosses val="autoZero"/>
        <c:auto val="1"/>
        <c:lblAlgn val="ctr"/>
        <c:lblOffset val="100"/>
        <c:noMultiLvlLbl val="0"/>
      </c:catAx>
      <c:valAx>
        <c:axId val="1596848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9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32646734375592"/>
          <c:y val="0.86157499141643323"/>
          <c:w val="0.78934697021567946"/>
          <c:h val="0.1150758686178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20-4F09-B195-10AF453A7AA5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7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20-4F09-B195-10AF453A7A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219951"/>
        <c:axId val="1466217871"/>
      </c:barChart>
      <c:catAx>
        <c:axId val="146621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7871"/>
        <c:crosses val="autoZero"/>
        <c:auto val="1"/>
        <c:lblAlgn val="ctr"/>
        <c:lblOffset val="100"/>
        <c:noMultiLvlLbl val="0"/>
      </c:catAx>
      <c:valAx>
        <c:axId val="1466217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66219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4-45E9-8712-2CAAD10743B0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Pytanie 8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04-45E9-8712-2CAAD1074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9322607"/>
        <c:axId val="1459323439"/>
      </c:barChart>
      <c:catAx>
        <c:axId val="1459322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3439"/>
        <c:crosses val="autoZero"/>
        <c:auto val="1"/>
        <c:lblAlgn val="ctr"/>
        <c:lblOffset val="100"/>
        <c:noMultiLvlLbl val="0"/>
      </c:catAx>
      <c:valAx>
        <c:axId val="1459323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4593226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ogólny poziom zajęć dydaktycznych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1</c:v>
                </c:pt>
                <c:pt idx="1">
                  <c:v>46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7-43E6-9464-A3A6B511593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dostępność informacji dla studentów w uczelni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6</c:v>
                </c:pt>
                <c:pt idx="1">
                  <c:v>37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7-43E6-9464-A3A6B511593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uczelniane zasoby biblioteczne na kierunku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2</c:v>
                </c:pt>
                <c:pt idx="1">
                  <c:v>35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7-43E6-9464-A3A6B511593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bazę materialną uczelni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2</c:v>
                </c:pt>
                <c:pt idx="1">
                  <c:v>44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7-43E6-9464-A3A6B511593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wspieranie rozwoju osobistego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3</c:v>
                </c:pt>
                <c:pt idx="1">
                  <c:v>39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7-43E6-9464-A3A6B511593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inne (jakie?)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1-złe</c:v>
                </c:pt>
                <c:pt idx="1">
                  <c:v>2-dobre</c:v>
                </c:pt>
                <c:pt idx="2">
                  <c:v>3-bardzo dobre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E437-43E6-9464-A3A6B5115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475343"/>
        <c:axId val="1606476591"/>
      </c:barChart>
      <c:catAx>
        <c:axId val="16064753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6591"/>
        <c:crosses val="autoZero"/>
        <c:auto val="1"/>
        <c:lblAlgn val="ctr"/>
        <c:lblOffset val="100"/>
        <c:noMultiLvlLbl val="0"/>
      </c:catAx>
      <c:valAx>
        <c:axId val="16064765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4753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umiejętność współpracy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0-4DF0-A469-A5AA8012838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jasne i skuteczne komunikowanie się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Arkusz1!$C$2:$C$4</c:f>
              <c:numCache>
                <c:formatCode>General</c:formatCode>
                <c:ptCount val="3"/>
                <c:pt idx="0">
                  <c:v>0</c:v>
                </c:pt>
                <c:pt idx="1">
                  <c:v>18</c:v>
                </c:pt>
                <c:pt idx="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0-4DF0-A469-A5AA8012838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kierowanie i dbanie o rozwój pracowników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Arkusz1!$D$2:$D$4</c:f>
              <c:numCache>
                <c:formatCode>General</c:formatCode>
                <c:ptCount val="3"/>
                <c:pt idx="0">
                  <c:v>0</c:v>
                </c:pt>
                <c:pt idx="1">
                  <c:v>19</c:v>
                </c:pt>
                <c:pt idx="2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80-4DF0-A469-A5AA8012838D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ukierunkowanie na klienta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Arkusz1!$E$2:$E$4</c:f>
              <c:numCache>
                <c:formatCode>General</c:formatCode>
                <c:ptCount val="3"/>
                <c:pt idx="0">
                  <c:v>0</c:v>
                </c:pt>
                <c:pt idx="1">
                  <c:v>23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80-4DF0-A469-A5AA8012838D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realizacja celów 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Arkusz1!$F$2:$F$4</c:f>
              <c:numCache>
                <c:formatCode>General</c:formatCode>
                <c:ptCount val="3"/>
                <c:pt idx="0">
                  <c:v>0</c:v>
                </c:pt>
                <c:pt idx="1">
                  <c:v>21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80-4DF0-A469-A5AA8012838D}"/>
            </c:ext>
          </c:extLst>
        </c:ser>
        <c:ser>
          <c:idx val="5"/>
          <c:order val="5"/>
          <c:tx>
            <c:strRef>
              <c:f>Arkusz1!$G$1</c:f>
              <c:strCache>
                <c:ptCount val="1"/>
                <c:pt idx="0">
                  <c:v>rozwiązywanie problemów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Arkusz1!$G$2:$G$4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D80-4DF0-A469-A5AA8012838D}"/>
            </c:ext>
          </c:extLst>
        </c:ser>
        <c:ser>
          <c:idx val="6"/>
          <c:order val="6"/>
          <c:tx>
            <c:strRef>
              <c:f>Arkusz1!$H$1</c:f>
              <c:strCache>
                <c:ptCount val="1"/>
                <c:pt idx="0">
                  <c:v>planowanie i organizacja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Arkusz1!$H$2:$H$4</c:f>
              <c:numCache>
                <c:formatCode>General</c:formatCode>
                <c:ptCount val="3"/>
                <c:pt idx="0">
                  <c:v>0</c:v>
                </c:pt>
                <c:pt idx="1">
                  <c:v>23</c:v>
                </c:pt>
                <c:pt idx="2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80-4DF0-A469-A5AA8012838D}"/>
            </c:ext>
          </c:extLst>
        </c:ser>
        <c:ser>
          <c:idx val="7"/>
          <c:order val="7"/>
          <c:tx>
            <c:strRef>
              <c:f>Arkusz1!$I$1</c:f>
              <c:strCache>
                <c:ptCount val="1"/>
                <c:pt idx="0">
                  <c:v>myślenie strategiczne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Arkusz1!$I$2:$I$4</c:f>
              <c:numCache>
                <c:formatCode>General</c:formatCode>
                <c:ptCount val="3"/>
                <c:pt idx="0">
                  <c:v>0</c:v>
                </c:pt>
                <c:pt idx="1">
                  <c:v>22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D80-4DF0-A469-A5AA8012838D}"/>
            </c:ext>
          </c:extLst>
        </c:ser>
        <c:ser>
          <c:idx val="8"/>
          <c:order val="8"/>
          <c:tx>
            <c:strRef>
              <c:f>Arkusz1!$J$1</c:f>
              <c:strCache>
                <c:ptCount val="1"/>
                <c:pt idx="0">
                  <c:v>podejmowanie decyzji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Arkusz1!$J$2:$J$4</c:f>
              <c:numCache>
                <c:formatCode>General</c:formatCode>
                <c:ptCount val="3"/>
                <c:pt idx="0">
                  <c:v>0</c:v>
                </c:pt>
                <c:pt idx="1">
                  <c:v>23</c:v>
                </c:pt>
                <c:pt idx="2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0-4DF0-A469-A5AA8012838D}"/>
            </c:ext>
          </c:extLst>
        </c:ser>
        <c:ser>
          <c:idx val="9"/>
          <c:order val="9"/>
          <c:tx>
            <c:strRef>
              <c:f>Arkusz1!$K$1</c:f>
              <c:strCache>
                <c:ptCount val="1"/>
                <c:pt idx="0">
                  <c:v>wykazywanie inicjatywy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Arkusz1!$K$2:$K$4</c:f>
              <c:numCache>
                <c:formatCode>General</c:formatCode>
                <c:ptCount val="3"/>
                <c:pt idx="0">
                  <c:v>0</c:v>
                </c:pt>
                <c:pt idx="1">
                  <c:v>22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0-4DF0-A469-A5AA8012838D}"/>
            </c:ext>
          </c:extLst>
        </c:ser>
        <c:ser>
          <c:idx val="10"/>
          <c:order val="10"/>
          <c:tx>
            <c:strRef>
              <c:f>Arkusz1!$L$1</c:f>
              <c:strCache>
                <c:ptCount val="1"/>
                <c:pt idx="0">
                  <c:v> kreatywność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Arkusz1!$L$2:$L$4</c:f>
              <c:numCache>
                <c:formatCode>General</c:formatCode>
                <c:ptCount val="3"/>
                <c:pt idx="0">
                  <c:v>0</c:v>
                </c:pt>
                <c:pt idx="1">
                  <c:v>20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D80-4DF0-A469-A5AA8012838D}"/>
            </c:ext>
          </c:extLst>
        </c:ser>
        <c:ser>
          <c:idx val="11"/>
          <c:order val="11"/>
          <c:tx>
            <c:strRef>
              <c:f>Arkusz1!$M$1</c:f>
              <c:strCache>
                <c:ptCount val="1"/>
                <c:pt idx="0">
                  <c:v>asertywność, poczucie własnej wartości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Arkusz1!$M$2:$M$4</c:f>
              <c:numCache>
                <c:formatCode>General</c:formatCode>
                <c:ptCount val="3"/>
                <c:pt idx="0">
                  <c:v>3</c:v>
                </c:pt>
                <c:pt idx="1">
                  <c:v>29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80-4DF0-A469-A5AA8012838D}"/>
            </c:ext>
          </c:extLst>
        </c:ser>
        <c:ser>
          <c:idx val="12"/>
          <c:order val="12"/>
          <c:tx>
            <c:strRef>
              <c:f>Arkusz1!$N$1</c:f>
              <c:strCache>
                <c:ptCount val="1"/>
                <c:pt idx="0">
                  <c:v> wykorzystanie zdobytej wiedzy w praktyce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Arkusz1!$A$2:$A$4</c:f>
              <c:strCache>
                <c:ptCount val="3"/>
                <c:pt idx="0">
                  <c:v>1-brak opanowania</c:v>
                </c:pt>
                <c:pt idx="1">
                  <c:v>2-dobrze</c:v>
                </c:pt>
                <c:pt idx="2">
                  <c:v>3-bardzo dobrze</c:v>
                </c:pt>
              </c:strCache>
            </c:strRef>
          </c:cat>
          <c:val>
            <c:numRef>
              <c:f>Arkusz1!$N$2:$N$4</c:f>
              <c:numCache>
                <c:formatCode>General</c:formatCode>
                <c:ptCount val="3"/>
                <c:pt idx="0">
                  <c:v>0</c:v>
                </c:pt>
                <c:pt idx="1">
                  <c:v>30</c:v>
                </c:pt>
                <c:pt idx="2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80-4DF0-A469-A5AA80128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06225391"/>
        <c:axId val="1606224975"/>
      </c:barChart>
      <c:catAx>
        <c:axId val="1606225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4975"/>
        <c:crosses val="autoZero"/>
        <c:auto val="1"/>
        <c:lblAlgn val="ctr"/>
        <c:lblOffset val="100"/>
        <c:noMultiLvlLbl val="0"/>
      </c:catAx>
      <c:valAx>
        <c:axId val="160622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606225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Pan/i jest właściwie przygotowany/a do pracy zawodowej?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A0-4057-8079-ABBA1FF00A9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33A0-4057-8079-ABBA1FF00A9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3A0-4057-8079-ABBA1FF00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2123679"/>
        <c:axId val="1592117439"/>
      </c:barChart>
      <c:catAx>
        <c:axId val="15921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17439"/>
        <c:crosses val="autoZero"/>
        <c:auto val="1"/>
        <c:lblAlgn val="ctr"/>
        <c:lblOffset val="100"/>
        <c:noMultiLvlLbl val="0"/>
      </c:catAx>
      <c:valAx>
        <c:axId val="15921174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21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Czy wybrany kierunek studiów spełnił Pana/i oczekiwania?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75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72-4739-BFE8-B01D312C2BB2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B372-4739-BFE8-B01D312C2BB2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B372-4739-BFE8-B01D312C2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3087"/>
        <c:axId val="1596838927"/>
      </c:barChart>
      <c:catAx>
        <c:axId val="1596843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38927"/>
        <c:crosses val="autoZero"/>
        <c:auto val="1"/>
        <c:lblAlgn val="ctr"/>
        <c:lblOffset val="100"/>
        <c:noMultiLvlLbl val="0"/>
      </c:catAx>
      <c:valAx>
        <c:axId val="1596838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samorządzie studenckim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C0-4A90-A43B-B70286AF2E5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studenckim kole naukowym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C0-4A90-A43B-B70286AF2E5B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organizacjach wolontariackich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C0-4A90-A43B-B70286AF2E5B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innych organizacjach społecznych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C0-4A90-A43B-B70286AF2E5B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innych organizacjach studenckich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C0-4A90-A43B-B70286AF2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44751"/>
        <c:axId val="1596840175"/>
      </c:barChart>
      <c:catAx>
        <c:axId val="159684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0175"/>
        <c:crosses val="autoZero"/>
        <c:auto val="1"/>
        <c:lblAlgn val="ctr"/>
        <c:lblOffset val="100"/>
        <c:noMultiLvlLbl val="0"/>
      </c:catAx>
      <c:valAx>
        <c:axId val="1596840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nie pracowałem/am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B-448E-99E5-C371654DF37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praktyki studenckie; programowe, ponadprogramowe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B-448E-99E5-C371654DF37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praca dorywcza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1B-448E-99E5-C371654DF377}"/>
            </c:ext>
          </c:extLst>
        </c:ser>
        <c:ser>
          <c:idx val="3"/>
          <c:order val="3"/>
          <c:tx>
            <c:strRef>
              <c:f>Arkusz1!$E$1</c:f>
              <c:strCache>
                <c:ptCount val="1"/>
                <c:pt idx="0">
                  <c:v>praca stała podjęta przed studiami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Arkusz1!$E$2:$E$5</c:f>
              <c:numCache>
                <c:formatCode>General</c:formatCode>
                <c:ptCount val="4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1B-448E-99E5-C371654DF377}"/>
            </c:ext>
          </c:extLst>
        </c:ser>
        <c:ser>
          <c:idx val="4"/>
          <c:order val="4"/>
          <c:tx>
            <c:strRef>
              <c:f>Arkusz1!$F$1</c:f>
              <c:strCache>
                <c:ptCount val="1"/>
                <c:pt idx="0">
                  <c:v>praca stała podjęta w czasie studiów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1"/>
                <c:pt idx="0">
                  <c:v>Kategoria 1</c:v>
                </c:pt>
              </c:strCache>
            </c:strRef>
          </c:cat>
          <c:val>
            <c:numRef>
              <c:f>Arkusz1!$F$2:$F$5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1B-448E-99E5-C371654DF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6851407"/>
        <c:axId val="1596841839"/>
      </c:barChart>
      <c:catAx>
        <c:axId val="1596851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41839"/>
        <c:crosses val="autoZero"/>
        <c:auto val="1"/>
        <c:lblAlgn val="ctr"/>
        <c:lblOffset val="100"/>
        <c:noMultiLvlLbl val="0"/>
      </c:catAx>
      <c:valAx>
        <c:axId val="159684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596851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9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08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901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46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12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839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4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2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70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7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590-01C0-4A56-B152-ADF2C0B0FB07}" type="datetimeFigureOut">
              <a:rPr lang="pl-PL" smtClean="0"/>
              <a:t>24.10.2024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A3C9C-A9AC-48D6-99ED-F7A2B87DA5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48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2149311"/>
            <a:ext cx="9144000" cy="2026763"/>
          </a:xfrm>
        </p:spPr>
        <p:txBody>
          <a:bodyPr>
            <a:normAutofit/>
          </a:bodyPr>
          <a:lstStyle/>
          <a:p>
            <a:r>
              <a:rPr lang="pl-PL" sz="4400" b="1" dirty="0"/>
              <a:t>Badanie Losów Absolwentów                                                  Kwestionariusz Ankiety Absolwenta nr 1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4732256"/>
            <a:ext cx="9144000" cy="1385739"/>
          </a:xfrm>
        </p:spPr>
        <p:txBody>
          <a:bodyPr>
            <a:normAutofit fontScale="70000" lnSpcReduction="20000"/>
          </a:bodyPr>
          <a:lstStyle/>
          <a:p>
            <a:r>
              <a:rPr lang="pl-PL" sz="4700" dirty="0" smtClean="0"/>
              <a:t>Kierunek Zarządzanie</a:t>
            </a:r>
            <a:endParaRPr lang="pl-PL" sz="4700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Warszawa 2024</a:t>
            </a:r>
          </a:p>
          <a:p>
            <a:endParaRPr lang="pl-PL" dirty="0"/>
          </a:p>
        </p:txBody>
      </p:sp>
      <p:pic>
        <p:nvPicPr>
          <p:cNvPr id="4" name="Obraz 3" descr="https://mans.org.pl/wp-content/uploads/2022/01/logo_mans-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320511"/>
            <a:ext cx="5286375" cy="1555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39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Pyt. 13 Jeżeli </a:t>
            </a:r>
            <a:r>
              <a:rPr lang="pl-PL" dirty="0"/>
              <a:t>nie, to dlaczego?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Wybrany kierunek mi nie odpowiada, stwierdziłam że to nie jest to co chce </a:t>
            </a:r>
            <a:r>
              <a:rPr lang="pl-PL" dirty="0" smtClean="0"/>
              <a:t>robić. </a:t>
            </a:r>
          </a:p>
          <a:p>
            <a:r>
              <a:rPr lang="pl-PL" dirty="0"/>
              <a:t>Liczyłam na więcej ciekawostek i aktualności rynkowych </a:t>
            </a:r>
            <a:endParaRPr lang="pl-PL" dirty="0" smtClean="0"/>
          </a:p>
          <a:p>
            <a:r>
              <a:rPr lang="pl-PL" dirty="0"/>
              <a:t>Ponieważ planuje pracę w tym </a:t>
            </a:r>
            <a:r>
              <a:rPr lang="pl-PL" dirty="0" smtClean="0"/>
              <a:t>kierunku.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7664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czasie studiów działał/a Pan/Pani w: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1191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4684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Jaka była Pana/Pani aktywność zawodowa w czasie studiów?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8609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839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 należałoby ulepszyć w ofercie edukacyjnej, społecznej i kulturalnej Uczelni?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6421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12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17991"/>
            <a:ext cx="10515600" cy="1325563"/>
          </a:xfrm>
        </p:spPr>
        <p:txBody>
          <a:bodyPr/>
          <a:lstStyle/>
          <a:p>
            <a:r>
              <a:rPr lang="pl-PL" dirty="0"/>
              <a:t>Jakie ma Pan/i plany po ukończeniu studiów w MANS?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8948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11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uważa Pan/i że zdobyte wykształcenie na studiach...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177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0482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z dzisiejszej perspektywy uważa Pan/i, że wybrany kierunek i specjalność były zgodne z zainteresowaniami? 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311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Czy program studiów odpowiadał Pana/i oczekiwaniom?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455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944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Proszę ocenić warunki studiowania w uczelni w skali:     3 – bardzo dobre, 2 – dobre, 1 – oznacza brak warunków</a:t>
            </a:r>
            <a:endParaRPr lang="pl-PL" sz="36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8497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0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(jakie?)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468"/>
              </p:ext>
            </p:extLst>
          </p:nvPr>
        </p:nvGraphicFramePr>
        <p:xfrm>
          <a:off x="1121664" y="2011685"/>
          <a:ext cx="9570720" cy="4145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924">
                  <a:extLst>
                    <a:ext uri="{9D8B030D-6E8A-4147-A177-3AD203B41FA5}">
                      <a16:colId xmlns:a16="http://schemas.microsoft.com/office/drawing/2014/main" val="2084231986"/>
                    </a:ext>
                  </a:extLst>
                </a:gridCol>
                <a:gridCol w="6841796">
                  <a:extLst>
                    <a:ext uri="{9D8B030D-6E8A-4147-A177-3AD203B41FA5}">
                      <a16:colId xmlns:a16="http://schemas.microsoft.com/office/drawing/2014/main" val="4033825162"/>
                    </a:ext>
                  </a:extLst>
                </a:gridCol>
              </a:tblGrid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3 – bardzo dobre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Zespół nauczycieli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956587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2 –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Komunikacja z dziekanatem, z prowadzącymi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323794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Prowadzenie zajęć zdalnie 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683005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2 –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Pozytywne podejście do studentów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650308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Motywacja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7580899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2 –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Wyrozumiałość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7140629"/>
                  </a:ext>
                </a:extLst>
              </a:tr>
              <a:tr h="543299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3 – bardzo dobre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Większość wykładowców służy pomocą, wsparciem i nieograniczonymi pokładami cierpliwości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707030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Ogólna organizacja zajęć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935597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2 –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Organizacja zajęć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7553082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Kompetentna praca z wykładowcami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7167561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2 –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Rozgrzeszenie informacji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3167590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Wsparcie merytoryczne ze strony wykładowców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761685"/>
                  </a:ext>
                </a:extLst>
              </a:tr>
              <a:tr h="300165"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>
                          <a:effectLst/>
                        </a:rPr>
                        <a:t>3 – bardzo dobre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u="none" strike="noStrike" dirty="0">
                          <a:effectLst/>
                        </a:rPr>
                        <a:t>Wszystko co nie zostało wymienione powyżej. 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489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686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Proszę ocenić stopień opanowania przez Pana/</a:t>
            </a:r>
            <a:r>
              <a:rPr lang="pl-PL" sz="2800" dirty="0" err="1"/>
              <a:t>ią</a:t>
            </a:r>
            <a:r>
              <a:rPr lang="pl-PL" sz="2800" dirty="0"/>
              <a:t> poszczególnych kompetencji w skali: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/>
              <a:t>3 – bardzo dobrze, 2 – dobrze, 1- brak opanowania kompetencji 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1998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33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Pan/i jest właściwie przygotowany/a do pracy zawodowej?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5497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3984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wybrany kierunek studiów spełnił Pana/i oczekiwania?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127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9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292</Words>
  <Application>Microsoft Office PowerPoint</Application>
  <PresentationFormat>Panoramiczny</PresentationFormat>
  <Paragraphs>58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Badanie Losów Absolwentów                                                  Kwestionariusz Ankiety Absolwenta nr 1</vt:lpstr>
      <vt:lpstr>Czy uważa Pan/i że zdobyte wykształcenie na studiach...</vt:lpstr>
      <vt:lpstr>Czy z dzisiejszej perspektywy uważa Pan/i, że wybrany kierunek i specjalność były zgodne z zainteresowaniami? </vt:lpstr>
      <vt:lpstr>Czy program studiów odpowiadał Pana/i oczekiwaniom?</vt:lpstr>
      <vt:lpstr>Proszę ocenić warunki studiowania w uczelni w skali:     3 – bardzo dobre, 2 – dobre, 1 – oznacza brak warunków</vt:lpstr>
      <vt:lpstr>Inne (jakie?)</vt:lpstr>
      <vt:lpstr>Proszę ocenić stopień opanowania przez Pana/ią poszczególnych kompetencji w skali: 3 – bardzo dobrze, 2 – dobrze, 1- brak opanowania kompetencji </vt:lpstr>
      <vt:lpstr>Czy Pan/i jest właściwie przygotowany/a do pracy zawodowej?</vt:lpstr>
      <vt:lpstr>Czy wybrany kierunek studiów spełnił Pana/i oczekiwania?</vt:lpstr>
      <vt:lpstr>Pyt. 13 Jeżeli nie, to dlaczego?</vt:lpstr>
      <vt:lpstr>W czasie studiów działał/a Pan/Pani w:</vt:lpstr>
      <vt:lpstr>Jaka była Pana/Pani aktywność zawodowa w czasie studiów?</vt:lpstr>
      <vt:lpstr>Co należałoby ulepszyć w ofercie edukacyjnej, społecznej i kulturalnej Uczelni?</vt:lpstr>
      <vt:lpstr>Jakie ma Pan/i plany po ukończeniu studiów w MANS?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marek.salwowski@op.pl</dc:creator>
  <cp:lastModifiedBy>marek.salwowski@op.pl</cp:lastModifiedBy>
  <cp:revision>31</cp:revision>
  <dcterms:created xsi:type="dcterms:W3CDTF">2024-10-22T09:49:04Z</dcterms:created>
  <dcterms:modified xsi:type="dcterms:W3CDTF">2024-10-24T09:47:13Z</dcterms:modified>
</cp:coreProperties>
</file>