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4400" dirty="0"/>
              <a:t>Czy uważa Pan/i że zdobyte wykształcenie na studiach... </a:t>
            </a:r>
          </a:p>
        </c:rich>
      </c:tx>
      <c:layout>
        <c:manualLayout>
          <c:xMode val="edge"/>
          <c:yMode val="edge"/>
          <c:x val="0.1034426673228346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2.888902559055118E-2"/>
          <c:y val="0.23467599883347917"/>
          <c:w val="0.95756930774278215"/>
          <c:h val="0.651389617964421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niczego nie zmieni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Arkusz1!$A$2:$A$5</c:f>
              <c:numCache>
                <c:formatCode>General</c:formatCode>
                <c:ptCount val="4"/>
              </c:numCache>
            </c:num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E2-4514-BE4D-C39023B25BE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zwiększy szansę na rynku pracy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Arkusz1!$A$2:$A$5</c:f>
              <c:numCache>
                <c:formatCode>General</c:formatCode>
                <c:ptCount val="4"/>
              </c:numCache>
            </c:num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E2-4514-BE4D-C39023B25BE8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umożliwi kontynuację nauki dalszej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Arkusz1!$A$2:$A$5</c:f>
              <c:numCache>
                <c:formatCode>General</c:formatCode>
                <c:ptCount val="4"/>
              </c:numCache>
            </c:numRef>
          </c:cat>
          <c:val>
            <c:numRef>
              <c:f>Arkusz1!$D$2:$D$5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E2-4514-BE4D-C39023B25BE8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umożliwi dalszy rozwój i samodoskonalenie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Arkusz1!$A$2:$A$5</c:f>
              <c:numCache>
                <c:formatCode>General</c:formatCode>
                <c:ptCount val="4"/>
              </c:numCache>
            </c:numRef>
          </c:cat>
          <c:val>
            <c:numRef>
              <c:f>Arkusz1!$E$2:$E$5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E2-4514-BE4D-C39023B25BE8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pozwoli na uzyskanie pracy w wybranym zawodzie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Arkusz1!$A$2:$A$5</c:f>
              <c:numCache>
                <c:formatCode>General</c:formatCode>
                <c:ptCount val="4"/>
              </c:numCache>
            </c:numRef>
          </c:cat>
          <c:val>
            <c:numRef>
              <c:f>Arkusz1!$F$2:$F$5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E2-4514-BE4D-C39023B25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4733007"/>
        <c:axId val="551102591"/>
      </c:barChart>
      <c:catAx>
        <c:axId val="524733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1102591"/>
        <c:crosses val="autoZero"/>
        <c:auto val="1"/>
        <c:lblAlgn val="ctr"/>
        <c:lblOffset val="100"/>
        <c:noMultiLvlLbl val="0"/>
      </c:catAx>
      <c:valAx>
        <c:axId val="551102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4733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zajęcia wyrównawcze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E-4177-8FDB-B180526637B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kursy komputerowe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E-4177-8FDB-B180526637B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kursy językowe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E-4177-8FDB-B180526637B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zajęcia sportowe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CE-4177-8FDB-B180526637B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koncerty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CE-4177-8FDB-B180526637B5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przedstawienia teatralne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CE-4177-8FDB-B180526637B5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seanse filmowe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Arkusz1!$H$2:$H$5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CE-4177-8FDB-B180526637B5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koła naukowe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Arkusz1!$I$2:$I$5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CE-4177-8FDB-B180526637B5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wolontariat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Arkusz1!$J$2:$J$5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CE-4177-8FDB-B180526637B5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spotkania z ciekawymi ludźmi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Arkusz1!$K$2:$K$5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CE-4177-8FDB-B180526637B5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wyjazdy studyjne/wycieczki naukowe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Arkusz1!$L$2:$L$5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CE-4177-8FDB-B180526637B5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konferencje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Arkusz1!$M$2:$M$5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ECE-4177-8FDB-B180526637B5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praca w samorządzie studenckim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Arkusz1!$N$2:$N$5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CE-4177-8FDB-B180526637B5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możliwość odbycia praktyk/staży/studiów zagranicznych w trakcie nauk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Arkusz1!$O$2:$O$5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CE-4177-8FDB-B180526637B5}"/>
            </c:ext>
          </c:extLst>
        </c:ser>
        <c:ser>
          <c:idx val="14"/>
          <c:order val="14"/>
          <c:tx>
            <c:strRef>
              <c:f>Arkusz1!$P$1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Arkusz1!$P$2:$P$5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2-3ECE-4177-8FDB-B18052663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5999"/>
        <c:axId val="1596839343"/>
      </c:barChart>
      <c:catAx>
        <c:axId val="159684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9343"/>
        <c:crosses val="autoZero"/>
        <c:auto val="1"/>
        <c:lblAlgn val="ctr"/>
        <c:lblOffset val="100"/>
        <c:noMultiLvlLbl val="0"/>
      </c:catAx>
      <c:valAx>
        <c:axId val="159683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zamierzam szukać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0-4D8B-907F-B7CA17A1A53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kontynuować naukę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0-4D8B-907F-B7CA17A1A53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kontynuować aktualną pracę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70-4D8B-907F-B7CA17A1A531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rozpocząć własną działalność gospodarczą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70-4D8B-907F-B7CA17A1A531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planuję wyjazd za granicę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70-4D8B-907F-B7CA17A1A531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brak planów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70-4D8B-907F-B7CA17A1A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919"/>
        <c:axId val="1596848911"/>
      </c:barChart>
      <c:catAx>
        <c:axId val="159684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8911"/>
        <c:crosses val="autoZero"/>
        <c:auto val="1"/>
        <c:lblAlgn val="ctr"/>
        <c:lblOffset val="100"/>
        <c:noMultiLvlLbl val="0"/>
      </c:catAx>
      <c:valAx>
        <c:axId val="159684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32646734375592"/>
          <c:y val="0.86157499141643323"/>
          <c:w val="0.78934697021567946"/>
          <c:h val="0.11507586861788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97-49D5-85BB-21B90C7FCE4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97-49D5-85BB-21B90C7FC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5472687"/>
        <c:axId val="636707247"/>
      </c:barChart>
      <c:catAx>
        <c:axId val="645472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36707247"/>
        <c:crosses val="autoZero"/>
        <c:auto val="1"/>
        <c:lblAlgn val="ctr"/>
        <c:lblOffset val="100"/>
        <c:noMultiLvlLbl val="0"/>
      </c:catAx>
      <c:valAx>
        <c:axId val="636707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5472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7C-43D1-9728-93BA65258C3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7C-43D1-9728-93BA65258C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5487487"/>
        <c:axId val="636716815"/>
      </c:barChart>
      <c:catAx>
        <c:axId val="645487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36716815"/>
        <c:crosses val="autoZero"/>
        <c:auto val="1"/>
        <c:lblAlgn val="ctr"/>
        <c:lblOffset val="100"/>
        <c:noMultiLvlLbl val="0"/>
      </c:catAx>
      <c:valAx>
        <c:axId val="636716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5487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a) ogólny poziom zajęć dydaktycznych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zle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03-4E86-BB2A-0C7DB80E1EF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b) dostępność informacji dla studentów w uczelni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zle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03-4E86-BB2A-0C7DB80E1EF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c) uczelniane zasoby biblioteczne na kierunku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zle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03-4E86-BB2A-0C7DB80E1EF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bazę materialną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zle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1</c:v>
                </c:pt>
                <c:pt idx="1">
                  <c:v>7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1D-45E6-986F-DEA5905DB07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wspieranie rozwoju osobistego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zle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1</c:v>
                </c:pt>
                <c:pt idx="1">
                  <c:v>7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1D-45E6-986F-DEA5905DB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5499887"/>
        <c:axId val="636710575"/>
      </c:barChart>
      <c:catAx>
        <c:axId val="64549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36710575"/>
        <c:crosses val="autoZero"/>
        <c:auto val="1"/>
        <c:lblAlgn val="ctr"/>
        <c:lblOffset val="100"/>
        <c:noMultiLvlLbl val="0"/>
      </c:catAx>
      <c:valAx>
        <c:axId val="636710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5499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umiejętność współpracy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80-4DF0-A469-A5AA8012838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jasne i skuteczne komunikowanie się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80-4DF0-A469-A5AA8012838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kierowanie i dbanie o rozwój pracowników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80-4DF0-A469-A5AA8012838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ukierunkowanie na klienta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1</c:v>
                </c:pt>
                <c:pt idx="1">
                  <c:v>7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80-4DF0-A469-A5AA8012838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realizacja celów 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80-4DF0-A469-A5AA8012838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rozwiązywanie problemów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80-4DF0-A469-A5AA8012838D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planowanie i organizacja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Arkusz1!$H$2:$H$4</c:f>
              <c:numCache>
                <c:formatCode>General</c:formatCode>
                <c:ptCount val="3"/>
                <c:pt idx="0">
                  <c:v>1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80-4DF0-A469-A5AA8012838D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myślenie strategiczne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Arkusz1!$I$2:$I$4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80-4DF0-A469-A5AA8012838D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podejmowanie decyzji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Arkusz1!$J$2:$J$4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80-4DF0-A469-A5AA8012838D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wykazywanie inicjatywy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Arkusz1!$K$2:$K$4</c:f>
              <c:numCache>
                <c:formatCode>General</c:formatCode>
                <c:ptCount val="3"/>
                <c:pt idx="0">
                  <c:v>0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0-4DF0-A469-A5AA8012838D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 kreatywność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Arkusz1!$L$2:$L$4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80-4DF0-A469-A5AA8012838D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asertywność, poczucie własnej wartości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Arkusz1!$M$2:$M$4</c:f>
              <c:numCache>
                <c:formatCode>General</c:formatCode>
                <c:ptCount val="3"/>
                <c:pt idx="0">
                  <c:v>1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80-4DF0-A469-A5AA8012838D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 wykorzystanie zdobytej wiedzy w praktyce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Arkusz1!$N$2:$N$4</c:f>
              <c:numCache>
                <c:formatCode>General</c:formatCode>
                <c:ptCount val="3"/>
                <c:pt idx="0">
                  <c:v>1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D80-4DF0-A469-A5AA8012838D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otwartość na zmiany  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Arkusz1!$O$2:$O$4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8-488D-B2E4-262970597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225391"/>
        <c:axId val="1606224975"/>
      </c:barChart>
      <c:catAx>
        <c:axId val="160622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4975"/>
        <c:crosses val="autoZero"/>
        <c:auto val="1"/>
        <c:lblAlgn val="ctr"/>
        <c:lblOffset val="100"/>
        <c:noMultiLvlLbl val="0"/>
      </c:catAx>
      <c:valAx>
        <c:axId val="160622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Pan/i jest właściwie przygotowany/a do pracy zawodowej?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15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0-4057-8079-ABBA1FF00A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3A0-4057-8079-ABBA1FF00A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3A0-4057-8079-ABBA1FF00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2123679"/>
        <c:axId val="1592117439"/>
      </c:barChart>
      <c:catAx>
        <c:axId val="1592123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17439"/>
        <c:crosses val="autoZero"/>
        <c:auto val="1"/>
        <c:lblAlgn val="ctr"/>
        <c:lblOffset val="100"/>
        <c:noMultiLvlLbl val="0"/>
      </c:catAx>
      <c:valAx>
        <c:axId val="15921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wybrany kierunek studiów spełnił Pana/i oczekiwania?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16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2-4739-BFE8-B01D312C2BB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372-4739-BFE8-B01D312C2BB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372-4739-BFE8-B01D312C2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087"/>
        <c:axId val="1596838927"/>
      </c:barChart>
      <c:catAx>
        <c:axId val="159684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8927"/>
        <c:crosses val="autoZero"/>
        <c:auto val="1"/>
        <c:lblAlgn val="ctr"/>
        <c:lblOffset val="100"/>
        <c:noMultiLvlLbl val="0"/>
      </c:catAx>
      <c:valAx>
        <c:axId val="1596838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samorządzie studenckim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A90-A43B-B70286AF2E5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studenckim kole naukowym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0-4A90-A43B-B70286AF2E5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organizacjach wolontariackich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C0-4A90-A43B-B70286AF2E5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innych organizacjach społecznych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C0-4A90-A43B-B70286AF2E5B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innych organizacjach studenckich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0-4A90-A43B-B70286AF2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4751"/>
        <c:axId val="1596840175"/>
      </c:barChart>
      <c:catAx>
        <c:axId val="159684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0175"/>
        <c:crosses val="autoZero"/>
        <c:auto val="1"/>
        <c:lblAlgn val="ctr"/>
        <c:lblOffset val="100"/>
        <c:noMultiLvlLbl val="0"/>
      </c:catAx>
      <c:valAx>
        <c:axId val="1596840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 pracowałem/am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B-448E-99E5-C371654DF3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praktyki studenckie; programowe, ponadprogramowe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B-448E-99E5-C371654DF37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praca dorywcza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1B-448E-99E5-C371654DF377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praca stała podjęta przed studiami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1B-448E-99E5-C371654DF377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praca stała podjęta w czasie studiów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1B-448E-99E5-C371654DF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51407"/>
        <c:axId val="1596841839"/>
      </c:barChart>
      <c:catAx>
        <c:axId val="1596851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1839"/>
        <c:crosses val="autoZero"/>
        <c:auto val="1"/>
        <c:lblAlgn val="ctr"/>
        <c:lblOffset val="100"/>
        <c:noMultiLvlLbl val="0"/>
      </c:catAx>
      <c:valAx>
        <c:axId val="159684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51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BE8AB-9037-45E7-8653-8FDD52997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20B6B06-3813-463A-9E10-3A9BF220C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FA8859-7329-4BB9-8D65-E56B3635C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FC0F63-C49A-4DC9-83B3-121CC2092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1A8BCE-0343-4C50-AF76-0C99BFE4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24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4CBAD4-03D5-4455-A62C-25F77D29C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B994CD7-B570-4E88-9D5F-185DC8075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75ED65-BE84-440C-92AB-A0FF9A4B7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14967-92ED-411E-AF20-1E13DA7D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C32E426-8909-46EF-A2A3-34EB1B96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C9EF41E-E8F0-4B37-B7D5-394182F07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9F66D0B-A625-4426-BA63-C2461B5C9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9327017-F026-45F5-B635-2005767F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2E1CAA-01AB-406E-9733-01C9FC5CD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BDDDFC-AC57-4B18-BB77-97C62912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729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303B5-1603-4716-B5F0-2CA37546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571B75-316D-454B-8F7F-8A8D24CE6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F37979-7D6A-4B05-80A1-A0AC5D79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3A065E6-57F0-4E3A-9007-FBECA0F9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EE87A9-D4F1-4FFE-9416-ADBBFBF91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17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3D8FA8-8CF0-46A3-96A6-C84D58B85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79FFB8-63E3-4052-B549-B7540E2AF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E4EADD8-F845-4372-A639-A2554F06D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50A9C8-3287-44A5-B68F-283AAA14F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E2445F-A24A-4DDA-B2FD-598653C0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438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03EAD2-761D-44C0-B0C2-EEABD1811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F15693-2EB5-4654-BD9F-29696B7E5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2DCDD0-C2CC-400E-8F0B-EE1C98EA6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61EA51-D6B7-4FD0-BDDC-A5A7B4868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07EA5BC-09A3-4FC2-9888-6197F9789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4CA62FF-3C9C-416B-972C-700BE387C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582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A8ADAE-332B-423F-B506-2D8BFDE83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F896C1-0B6A-4C07-91CA-B7D96C864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80FD6FF-BC14-4270-82AD-E75B49539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A9C60CD-9C1F-45EA-94E1-427DC994E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E3D13EF-D01C-4CA7-9017-6B2A14AAC3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9923E4C-D3BD-42E8-8EE5-AFBEB1C41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872EBDC-C443-4406-8FA4-1CDA13A97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9F573EE-D699-4392-80B8-C1D6EDF87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546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1406AC-8837-42F1-AAA4-6F4D454CE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D2E82BE-2DCE-43E1-A75E-FA548FCA2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EB965CA-6D9F-46C6-910B-A5D7A23EA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61AC411-D6DF-4955-B3D4-A329849F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32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615072D-F67E-4575-9642-BBA5791FA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965CAE-24F2-4DBD-AE5F-14318416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9B43AA7-A41B-4C22-A0D6-3902E8A38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882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499385-356B-4102-AF6F-E7FB0B611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030040-AB5F-4A3D-9032-4825C12D5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E96BCC-5BD6-4362-83E9-8183E8C57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1B4603-ABC1-4B35-81B2-77427E94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6C19BC1-4726-4524-85DA-C05C8398B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1BCCC19-61BD-4510-AF6E-1C3BD2D8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820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4F055-6F2B-41C2-8735-4481B3951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9C2C12F-40B2-4CBC-928D-5B8D2D9D0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1FB0B1-1725-46BF-8E58-E5F3C6F47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71B25C2-6563-45E6-84D3-23C2975DE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81F9B5D-B2F7-4E76-AC8D-B4E03F10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5C62ADB-4B3A-483C-93CC-DE7EDC840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3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C597334-A53F-4B15-BF7B-6E9298477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740327-10F7-4A2A-B04E-0CE8995D2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1C37968-F488-4A3C-9130-C2C97C30FA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14755-00F5-42C6-84F6-3ED3EB4410B3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4A61D0-170C-41A2-989B-0A26856A7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10C7AC5-51BA-424D-B06E-C132004D5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B3CF6-408A-4AA3-923F-A445B5E52E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718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Badanie Losów Absolwentów                                                  Kwestionariusz Ankiety Absolwenta nr 1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00280"/>
            <a:ext cx="9144000" cy="159313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Kierunek Finanse i Rachunkowość</a:t>
            </a:r>
          </a:p>
          <a:p>
            <a:endParaRPr lang="pl-PL" dirty="0"/>
          </a:p>
          <a:p>
            <a:r>
              <a:rPr lang="pl-PL" dirty="0" smtClean="0"/>
              <a:t>Warszawa 2024</a:t>
            </a:r>
            <a:endParaRPr lang="pl-PL" dirty="0"/>
          </a:p>
        </p:txBody>
      </p:sp>
      <p:pic>
        <p:nvPicPr>
          <p:cNvPr id="4" name="Obraz 3" descr="https://mans.org.pl/wp-content/uploads/2022/01/logo_mans-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320511"/>
            <a:ext cx="5286375" cy="1555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53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czasie studiów działał/a Pan/Pani w: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9258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8022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 była Pana/Pani aktywność zawodowa w czasie studiów?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6416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1438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należałoby ulepszyć w ofercie edukacyjnej, społecznej i kulturalnej Uczelni?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3150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3461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pl-PL" dirty="0"/>
              <a:t>Jakie ma Pan/i plany po ukończeniu studiów w MANS?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080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4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7BF8AAE3-13B9-4524-8D5B-1285357A61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804534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413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C2E28-3231-48B1-BC19-D647CFEB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7. Czy z dzisiejszej perspektywy uważa Pan/i, że wybrany kierunek i specjalność były zgodne z zainteresowaniami?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916E3689-CA1D-4AC5-87D0-16FD8FD6E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1887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576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B8811B-A112-49B9-99AE-37894317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8. Czy program studiów odpowiadał Pana/i oczekiwaniom?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5CE32DF1-2B69-48F0-A55C-5CE5EE9AE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1791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184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53141A-2EA7-4A79-A39E-511182BD3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9. Proszę ocenić warunki studiowania w uczelni: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C2CED45D-01C2-4E3F-8145-F320B4DBB9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7049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1604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9 Inne (jakie?)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208349"/>
              </p:ext>
            </p:extLst>
          </p:nvPr>
        </p:nvGraphicFramePr>
        <p:xfrm>
          <a:off x="1121664" y="2011685"/>
          <a:ext cx="9570720" cy="4145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924">
                  <a:extLst>
                    <a:ext uri="{9D8B030D-6E8A-4147-A177-3AD203B41FA5}">
                      <a16:colId xmlns:a16="http://schemas.microsoft.com/office/drawing/2014/main" val="2084231986"/>
                    </a:ext>
                  </a:extLst>
                </a:gridCol>
                <a:gridCol w="6841796">
                  <a:extLst>
                    <a:ext uri="{9D8B030D-6E8A-4147-A177-3AD203B41FA5}">
                      <a16:colId xmlns:a16="http://schemas.microsoft.com/office/drawing/2014/main" val="4033825162"/>
                    </a:ext>
                  </a:extLst>
                </a:gridCol>
              </a:tblGrid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Kadra pedagogiczna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56587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Wsparcie merytoryczne przy wypełnianiu dokumentów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323794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83005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65030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580899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7140629"/>
                  </a:ext>
                </a:extLst>
              </a:tr>
              <a:tr h="543299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07030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935597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755308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7167561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3167590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1761685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489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38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Proszę ocenić stopień opanowania przez Pana/</a:t>
            </a:r>
            <a:r>
              <a:rPr lang="pl-PL" sz="2800" dirty="0" err="1"/>
              <a:t>ią</a:t>
            </a:r>
            <a:r>
              <a:rPr lang="pl-PL" sz="2800" dirty="0"/>
              <a:t> poszczególnych kompetencji w skali: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3 – bardzo dobrze, 2 – dobrze, 1- brak opanowania kompetencji 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9937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197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Pan/i jest właściwie przygotowany/a do pracy zawodowej?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1242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9155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wybrany kierunek studiów spełnił Pana/i oczekiwania?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3462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524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163</Words>
  <Application>Microsoft Office PowerPoint</Application>
  <PresentationFormat>Panoramiczny</PresentationFormat>
  <Paragraphs>30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Badanie Losów Absolwentów                                                  Kwestionariusz Ankiety Absolwenta nr 1</vt:lpstr>
      <vt:lpstr>Prezentacja programu PowerPoint</vt:lpstr>
      <vt:lpstr>7. Czy z dzisiejszej perspektywy uważa Pan/i, że wybrany kierunek i specjalność były zgodne z zainteresowaniami?</vt:lpstr>
      <vt:lpstr>8. Czy program studiów odpowiadał Pana/i oczekiwaniom?</vt:lpstr>
      <vt:lpstr>9. Proszę ocenić warunki studiowania w uczelni:</vt:lpstr>
      <vt:lpstr>Pyt. 9 Inne (jakie?)</vt:lpstr>
      <vt:lpstr>Proszę ocenić stopień opanowania przez Pana/ią poszczególnych kompetencji w skali: 3 – bardzo dobrze, 2 – dobrze, 1- brak opanowania kompetencji </vt:lpstr>
      <vt:lpstr>Czy Pan/i jest właściwie przygotowany/a do pracy zawodowej?</vt:lpstr>
      <vt:lpstr>Czy wybrany kierunek studiów spełnił Pana/i oczekiwania?</vt:lpstr>
      <vt:lpstr>W czasie studiów działał/a Pan/Pani w:</vt:lpstr>
      <vt:lpstr>Jaka była Pana/Pani aktywność zawodowa w czasie studiów?</vt:lpstr>
      <vt:lpstr>Co należałoby ulepszyć w ofercie edukacyjnej, społecznej i kulturalnej Uczelni?</vt:lpstr>
      <vt:lpstr>Jakie ma Pan/i plany po ukończeniu studiów w MANS?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Instytut Zarządzania i Nauk Technicznych</dc:creator>
  <cp:lastModifiedBy>marek.salwowski@op.pl</cp:lastModifiedBy>
  <cp:revision>9</cp:revision>
  <dcterms:created xsi:type="dcterms:W3CDTF">2024-10-25T10:58:38Z</dcterms:created>
  <dcterms:modified xsi:type="dcterms:W3CDTF">2024-10-25T12:10:49Z</dcterms:modified>
</cp:coreProperties>
</file>