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1" r:id="rId4"/>
    <p:sldId id="262" r:id="rId5"/>
    <p:sldId id="256" r:id="rId6"/>
    <p:sldId id="259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pozwoli na uzyskanie pracy w wybranym zawodzie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7-43BC-82DF-72061B6C869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zwiększy szanse na rynku pracy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Arkusz1!$A$2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Arkusz1!$C$2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97-43BC-82DF-72061B6C8690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umożliwi kontynuację nauki i dalsze kształcenie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Arkusz1!$A$2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Arkusz1!$D$2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97-43BC-82DF-72061B6C8690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umożliwi dalszy rozwój i samodoskonalenie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Arkusz1!$A$2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Arkusz1!$E$2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97-43BC-82DF-72061B6C8690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niczego nie zmieni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Arkusz1!$A$2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Arkusz1!$F$2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97-43BC-82DF-72061B6C8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36272"/>
        <c:axId val="174188016"/>
      </c:barChart>
      <c:catAx>
        <c:axId val="12463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188016"/>
        <c:crosses val="autoZero"/>
        <c:auto val="1"/>
        <c:lblAlgn val="ctr"/>
        <c:lblOffset val="100"/>
        <c:noMultiLvlLbl val="0"/>
      </c:catAx>
      <c:valAx>
        <c:axId val="17418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63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wyrównawcze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E-4177-8FDB-B180526637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kursy komputerowe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E-4177-8FDB-B180526637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kursy językowe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E-4177-8FDB-B180526637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zajęcia sportowe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E-4177-8FDB-B180526637B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koncerty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E-4177-8FDB-B180526637B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przedstawienia teatralne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E-4177-8FDB-B180526637B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seanse filmowe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E-4177-8FDB-B180526637B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koła naukowe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Arkusz1!$I$2:$I$5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CE-4177-8FDB-B180526637B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wolontariat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Arkusz1!$J$2:$J$5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CE-4177-8FDB-B180526637B5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spotkania z ciekawymi ludźmi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CE-4177-8FDB-B180526637B5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wyjazdy studyjne/wycieczki naukowe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Arkusz1!$L$2:$L$5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E-4177-8FDB-B180526637B5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konferencje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Arkusz1!$M$2:$M$5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ECE-4177-8FDB-B180526637B5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praca w samorządzie studenckim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Arkusz1!$N$2:$N$5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CE-4177-8FDB-B180526637B5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możliwość odbycia praktyk/staży/studiów zagranicznych w trakcie nauk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Arkusz1!$O$2:$O$5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CE-4177-8FDB-B180526637B5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Arkusz1!$P$2:$P$5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3ECE-4177-8FDB-B1805266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5999"/>
        <c:axId val="1596839343"/>
      </c:barChart>
      <c:catAx>
        <c:axId val="159684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9343"/>
        <c:crosses val="autoZero"/>
        <c:auto val="1"/>
        <c:lblAlgn val="ctr"/>
        <c:lblOffset val="100"/>
        <c:noMultiLvlLbl val="0"/>
      </c:catAx>
      <c:valAx>
        <c:axId val="159683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zamierzam szukać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0-4D8B-907F-B7CA17A1A5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kontynuować naukę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0-4D8B-907F-B7CA17A1A5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kontynuować aktualną pracę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0-4D8B-907F-B7CA17A1A53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rozpocząć własną działalność gospodarczą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0-4D8B-907F-B7CA17A1A53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planuję wyjazd za granicę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70-4D8B-907F-B7CA17A1A53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brak planów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0-4D8B-907F-B7CA17A1A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919"/>
        <c:axId val="1596848911"/>
      </c:barChart>
      <c:catAx>
        <c:axId val="159684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8911"/>
        <c:crosses val="autoZero"/>
        <c:auto val="1"/>
        <c:lblAlgn val="ctr"/>
        <c:lblOffset val="100"/>
        <c:noMultiLvlLbl val="0"/>
      </c:catAx>
      <c:valAx>
        <c:axId val="159684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2646734375592"/>
          <c:y val="0.86157499141643323"/>
          <c:w val="0.78934697021567946"/>
          <c:h val="0.1150758686178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0-4D02-BBB7-E302EE31FBA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0-4D02-BBB7-E302EE31FB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33392"/>
        <c:axId val="174205488"/>
      </c:barChart>
      <c:catAx>
        <c:axId val="6213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205488"/>
        <c:crosses val="autoZero"/>
        <c:auto val="1"/>
        <c:lblAlgn val="ctr"/>
        <c:lblOffset val="100"/>
        <c:noMultiLvlLbl val="0"/>
      </c:catAx>
      <c:valAx>
        <c:axId val="17420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13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C4-467E-AB84-A6239EC8035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C4-467E-AB84-A6239EC80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57072"/>
        <c:axId val="174185104"/>
      </c:barChart>
      <c:catAx>
        <c:axId val="12465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185104"/>
        <c:crosses val="autoZero"/>
        <c:auto val="1"/>
        <c:lblAlgn val="ctr"/>
        <c:lblOffset val="100"/>
        <c:noMultiLvlLbl val="0"/>
      </c:catAx>
      <c:valAx>
        <c:axId val="17418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65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800" b="0" dirty="0" smtClean="0">
                <a:latin typeface="+mj-lt"/>
              </a:rPr>
              <a:t>Proszę</a:t>
            </a:r>
            <a:r>
              <a:rPr lang="pl-PL" sz="2800" b="0" baseline="0" dirty="0" smtClean="0">
                <a:latin typeface="+mj-lt"/>
              </a:rPr>
              <a:t> </a:t>
            </a:r>
            <a:r>
              <a:rPr lang="pl-PL" sz="2800" b="0" baseline="0" dirty="0">
                <a:latin typeface="+mj-lt"/>
              </a:rPr>
              <a:t>ocenić warunki studiowania </a:t>
            </a:r>
            <a:r>
              <a:rPr lang="pl-PL" sz="2800" b="0" baseline="0" dirty="0" smtClean="0">
                <a:latin typeface="+mj-lt"/>
              </a:rPr>
              <a:t> w uczelni </a:t>
            </a:r>
            <a:r>
              <a:rPr lang="pl-PL" sz="2800" b="0" i="0" u="none" strike="noStrike" baseline="0" dirty="0" smtClean="0">
                <a:effectLst/>
                <a:latin typeface="+mj-lt"/>
              </a:rPr>
              <a:t>w skali:                    3 – bardzo dobre, 2 – dobre, 1 – oznacza brak warunków</a:t>
            </a:r>
            <a:r>
              <a:rPr lang="pl-PL" sz="2800" b="0" baseline="0" dirty="0" smtClean="0">
                <a:latin typeface="+mj-lt"/>
              </a:rPr>
              <a:t>.</a:t>
            </a:r>
            <a:endParaRPr lang="pl-PL" sz="2800" b="0" baseline="0" dirty="0">
              <a:latin typeface="+mj-lt"/>
            </a:endParaRPr>
          </a:p>
          <a:p>
            <a:pPr>
              <a:defRPr/>
            </a:pPr>
            <a:endParaRPr lang="pl-PL" sz="2800" dirty="0">
              <a:latin typeface="+mj-lt"/>
            </a:endParaRPr>
          </a:p>
        </c:rich>
      </c:tx>
      <c:layout>
        <c:manualLayout>
          <c:xMode val="edge"/>
          <c:yMode val="edge"/>
          <c:x val="0.104905229245561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816837027690788E-2"/>
          <c:y val="0.33687863952436103"/>
          <c:w val="0.96195508565979371"/>
          <c:h val="0.49822504089087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ogólny poziom zajęć dydaktycznych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4-4F34-9E13-C6A350456FD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dostępność informacji dla studentów w uczelni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4-4F34-9E13-C6A350456FD0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uczelniane zasoby biblioteczne na kierunku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04-4F34-9E13-C6A350456FD0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bazę materialną uczelni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04-4F34-9E13-C6A350456FD0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wspieranie rozwoju osobistego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04-4F34-9E13-C6A350456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0171104"/>
        <c:axId val="398275328"/>
      </c:barChart>
      <c:catAx>
        <c:axId val="31017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8275328"/>
        <c:crosses val="autoZero"/>
        <c:auto val="1"/>
        <c:lblAlgn val="ctr"/>
        <c:lblOffset val="100"/>
        <c:noMultiLvlLbl val="0"/>
      </c:catAx>
      <c:valAx>
        <c:axId val="39827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01711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umiejętność współpracy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5F-4ED2-AEF9-3F6FCE336ED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jasne i skuteczne komunikowanie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5F-4ED2-AEF9-3F6FCE336ED8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kierowanie i dbanie o rozwój pracowników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5F-4ED2-AEF9-3F6FCE336ED8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 ukierunkowanie na klienta  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5F-4ED2-AEF9-3F6FCE336ED8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realizacja celów 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5F-4ED2-AEF9-3F6FCE336ED8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 rozwiązywanie problemów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5F-4ED2-AEF9-3F6FCE336ED8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planowanie i organizacja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Arkusz1!$H$2:$H$4</c:f>
              <c:numCache>
                <c:formatCode>General</c:formatCode>
                <c:ptCount val="3"/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5F-4ED2-AEF9-3F6FCE336ED8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 myślenie strategiczne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Arkusz1!$I$2:$I$4</c:f>
              <c:numCache>
                <c:formatCode>General</c:formatCode>
                <c:ptCount val="3"/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D5F-4ED2-AEF9-3F6FCE336ED8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podejmowanie decyzji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Arkusz1!$J$2:$J$4</c:f>
              <c:numCache>
                <c:formatCode>General</c:formatCode>
                <c:ptCount val="3"/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D5F-4ED2-AEF9-3F6FCE336ED8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wykazywanie inicjatywy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Arkusz1!$K$2:$K$4</c:f>
              <c:numCache>
                <c:formatCode>General</c:formatCode>
                <c:ptCount val="3"/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D5F-4ED2-AEF9-3F6FCE336ED8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 kreatywność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Arkusz1!$L$2:$L$4</c:f>
              <c:numCache>
                <c:formatCode>General</c:formatCode>
                <c:ptCount val="3"/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5F-4ED2-AEF9-3F6FCE336ED8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otwartość na zmiany  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Arkusz1!$M$2:$M$4</c:f>
              <c:numCache>
                <c:formatCode>General</c:formatCode>
                <c:ptCount val="3"/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5F-4ED2-AEF9-3F6FCE336ED8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asertywność, poczucie własnej wartości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Arkusz1!$N$2:$N$4</c:f>
              <c:numCache>
                <c:formatCode>General</c:formatCode>
                <c:ptCount val="3"/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D5F-4ED2-AEF9-3F6FCE336ED8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wykorzystanie zdobytej wiedzy w praktyce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złe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Arkusz1!$O$2:$O$4</c:f>
              <c:numCache>
                <c:formatCode>General</c:formatCode>
                <c:ptCount val="3"/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D5F-4ED2-AEF9-3F6FCE336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82432"/>
        <c:axId val="174185520"/>
      </c:barChart>
      <c:catAx>
        <c:axId val="848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4185520"/>
        <c:crosses val="autoZero"/>
        <c:auto val="1"/>
        <c:lblAlgn val="ctr"/>
        <c:lblOffset val="100"/>
        <c:noMultiLvlLbl val="0"/>
      </c:catAx>
      <c:valAx>
        <c:axId val="17418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48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Pan/i jest właściwie przygotowany/a do pracy zawodowej?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57-8079-ABBA1FF00A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3A0-4057-8079-ABBA1FF00A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3A0-4057-8079-ABBA1FF0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2123679"/>
        <c:axId val="1592117439"/>
      </c:barChart>
      <c:catAx>
        <c:axId val="15921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17439"/>
        <c:crosses val="autoZero"/>
        <c:auto val="1"/>
        <c:lblAlgn val="ctr"/>
        <c:lblOffset val="100"/>
        <c:noMultiLvlLbl val="0"/>
      </c:catAx>
      <c:valAx>
        <c:axId val="15921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wybrany kierunek studiów spełnił Pana/i oczekiwania?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2-4739-BFE8-B01D312C2BB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72-4739-BFE8-B01D312C2BB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72-4739-BFE8-B01D312C2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087"/>
        <c:axId val="1596838927"/>
      </c:barChart>
      <c:catAx>
        <c:axId val="159684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8927"/>
        <c:crosses val="autoZero"/>
        <c:auto val="1"/>
        <c:lblAlgn val="ctr"/>
        <c:lblOffset val="100"/>
        <c:noMultiLvlLbl val="0"/>
      </c:catAx>
      <c:valAx>
        <c:axId val="159683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samorządzie studenckim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A90-A43B-B70286AF2E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studenckim kole naukowym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0-4A90-A43B-B70286AF2E5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organizacjach wolontariackich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0-4A90-A43B-B70286AF2E5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innych organizacjach społecznych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0-4A90-A43B-B70286AF2E5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innych organizacjach studenckich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A90-A43B-B70286AF2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4751"/>
        <c:axId val="1596840175"/>
      </c:barChart>
      <c:catAx>
        <c:axId val="15968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0175"/>
        <c:crosses val="autoZero"/>
        <c:auto val="1"/>
        <c:lblAlgn val="ctr"/>
        <c:lblOffset val="100"/>
        <c:noMultiLvlLbl val="0"/>
      </c:catAx>
      <c:valAx>
        <c:axId val="159684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pracowałem/am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B-448E-99E5-C371654DF3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praktyki studenckie; programowe, ponadprogramowe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B-448E-99E5-C371654DF3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praca dorywcza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B-448E-99E5-C371654DF3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praca stała podjęta przed studiami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B-448E-99E5-C371654DF3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praca stała podjęta w czasie studiów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B-448E-99E5-C371654D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51407"/>
        <c:axId val="1596841839"/>
      </c:barChart>
      <c:catAx>
        <c:axId val="15968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1839"/>
        <c:crosses val="autoZero"/>
        <c:auto val="1"/>
        <c:lblAlgn val="ctr"/>
        <c:lblOffset val="100"/>
        <c:noMultiLvlLbl val="0"/>
      </c:catAx>
      <c:valAx>
        <c:axId val="159684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51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553FC5-F4B1-4A83-AF40-1766C2891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B97D18-97FB-447C-985A-CFA864754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E46DF5-9644-4325-ABA8-D601333B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FF719E-9E7C-4141-8C44-DDE15F9D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24CB98-7E47-4DE6-96F7-F841988A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66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44B49F-F8AA-49A3-844E-C6E7DDF1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0F76F06-51B1-4341-9949-AE69FC5DC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E0FB14-C362-4C85-90EA-79F8C184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D991CC-2BB2-4E86-9CBD-DAED492C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AAB832-37B7-47D9-9A17-A44EA348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99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3D06AC9-4EFF-4E6E-8364-2C2794049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849ECEC-39B0-4D8D-A159-1DBA84EEC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972968-73BC-439B-9E7F-4D6E58D6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A2A502-216E-46D3-92CF-198B6777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EB99C7-DFA5-427C-84B9-3483893E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55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FCE76C-AB01-48AA-BA51-3445B9E3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6ED1EF-A234-439D-9618-01B51E71C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B573CC-947E-4C32-8638-76140BE5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159526-189B-4655-BC24-5AA547AF3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517F75-7C48-414F-8DDE-DD5E87692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06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834B73-4475-40CA-B4E9-BB224DF36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08CB4BF-FD59-498D-9989-4973FF60D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B226BC-2ECC-4B80-8521-A460B19E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4C98A0-B064-4457-8A93-574F2FD4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D1FC97-8566-4922-ADA3-84C89C21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39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15CD03-47FB-44EC-A95A-E163F296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9CCF0E-71E2-478F-836B-B3BDA0BF4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7B7054-FCE5-4095-972E-F752523F8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FF5665F-BD93-4444-921B-A99D2FC1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1ABA5AA-1C22-48C4-AEC4-538F29F4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DD3A8D-60BB-4381-8E01-8DBCF2035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08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2F514A-C93B-497A-A95F-C9E27D61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D890FB-25C2-46E7-8305-EF8C1EE1C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6023C49-6356-4EB8-8BA7-75089D7C0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31DECBB-CE07-4850-9360-EA316217D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36D5E1C-E225-4427-88B5-BD74EA201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DD491B9-EAA2-4FAA-99EA-82EF9931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C123695-D8B0-41A2-9921-CD46B9AE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7865AE8-0706-41FF-A287-4A96F7DC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67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991D29-3813-47BD-B470-BB1E6CF4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C0AD85B-1723-4FD2-938F-55E7B53BB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33C3331-4CB2-41C7-BB42-07BA0EFE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FC476EB-4282-44CB-A2EE-D722B66C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53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23BB0B5-25C4-43E1-8B4A-8EBDFF91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CBD05C8-F5F7-4D57-9F1C-ADAB3F33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845F15E-7B77-47D0-B7FC-BAEF5D64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61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5EDFE8-E6E1-4283-A55D-2ED68267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69EE7E-FF8F-484B-98A0-DDBC9117A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CB9F854-5C68-4A7D-A3BB-B1643BD31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94156C9-D7A0-4C0C-8C23-F1B33E144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F66BC0-D017-4229-80FF-6B132E20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E5F3429-74A5-4A5D-B524-1B352F42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37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B1D599-FD50-4342-8ED9-04C39B542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047835A-5198-4CA5-831F-8A206BE4B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A484D9-09E1-4FF4-8B65-D4556C350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E9D93C7-F113-4C3A-B2AE-60746BC2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C862F70-1D73-4190-8495-27BB77C7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261EA0C-3CBB-48D7-A0EB-A9243FC4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91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7B44574-C96C-45C1-A996-F1400165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FE778E-3CA4-4D82-96C3-CEE894374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FE6A36-F0A3-48C9-A45B-0A9637AB2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F8FA9-B8E3-4755-8287-DD7EE311A782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A7E9B1-7A62-4B06-B69B-735DA88A8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E9450E-6DDC-4FA3-BFB2-43E55754D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53BE-34E8-4E9F-8E76-2BCF27F8C3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7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Badanie Losów Absolwentów                                                  Kwestionariusz Ankiety Absolwenta nr 1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00280"/>
            <a:ext cx="9144000" cy="159313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Kierunek </a:t>
            </a:r>
            <a:r>
              <a:rPr lang="pl-PL" sz="4000" dirty="0" smtClean="0"/>
              <a:t>Bezpieczeństwo Narodowe</a:t>
            </a:r>
            <a:endParaRPr lang="pl-PL" sz="4000" dirty="0" smtClean="0"/>
          </a:p>
          <a:p>
            <a:endParaRPr lang="pl-PL" dirty="0"/>
          </a:p>
          <a:p>
            <a:r>
              <a:rPr lang="pl-PL" dirty="0" smtClean="0"/>
              <a:t>Warszawa 2024</a:t>
            </a:r>
            <a:endParaRPr lang="pl-PL" dirty="0"/>
          </a:p>
        </p:txBody>
      </p:sp>
      <p:pic>
        <p:nvPicPr>
          <p:cNvPr id="4" name="Obraz 3" descr="https://mans.org.pl/wp-content/uploads/2022/01/logo_mans-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20511"/>
            <a:ext cx="5286375" cy="1555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Pana/Pani aktywność zawodowa w czasie studiów?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4613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41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należałoby ulepszyć w ofercie edukacyjnej, społecznej i kulturalnej Uczelni?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3095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9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pl-PL" dirty="0"/>
              <a:t>Jakie ma Pan/i plany po ukończeniu studiów w MANS?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8943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46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4D8618-4048-4B51-9295-41C3DAA76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56" y="306387"/>
            <a:ext cx="10682287" cy="1519238"/>
          </a:xfrm>
        </p:spPr>
        <p:txBody>
          <a:bodyPr>
            <a:noAutofit/>
          </a:bodyPr>
          <a:lstStyle/>
          <a:p>
            <a:r>
              <a:rPr lang="pl-PL" sz="3600" dirty="0" smtClean="0"/>
              <a:t>Czy </a:t>
            </a:r>
            <a:r>
              <a:rPr lang="pl-PL" sz="3600" dirty="0"/>
              <a:t>uważa Pan/i że zdobyte wykształcenie na studiach... 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5CA5148-AEE2-4DA2-BFA8-9BD70C3A64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240612"/>
              </p:ext>
            </p:extLst>
          </p:nvPr>
        </p:nvGraphicFramePr>
        <p:xfrm>
          <a:off x="754856" y="22002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284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472DC3-C515-4998-80DD-0D67B8521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1451"/>
            <a:ext cx="10806113" cy="151923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Czy </a:t>
            </a:r>
            <a:r>
              <a:rPr lang="pl-PL" sz="3600" dirty="0"/>
              <a:t>z dzisiejszej perspektywy uważa Pan/i, że wybrany kierunek i specjalność były zgodne z zainteresowaniami?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7A23352B-55B1-463E-9174-5F0449C390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989880"/>
              </p:ext>
            </p:extLst>
          </p:nvPr>
        </p:nvGraphicFramePr>
        <p:xfrm>
          <a:off x="423862" y="22256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750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75C70B-D24F-43E7-A917-6B8DE32B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</a:t>
            </a:r>
            <a:r>
              <a:rPr lang="pl-PL" sz="3600" dirty="0"/>
              <a:t>program studiów odpowiadał Pana/i oczekiwaniom?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B8E99520-A152-4E1D-96B4-74C88F3E51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7721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961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AAC6E0E8-9CDC-4924-B9A1-CE7705BDB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8497412"/>
              </p:ext>
            </p:extLst>
          </p:nvPr>
        </p:nvGraphicFramePr>
        <p:xfrm>
          <a:off x="213731" y="805391"/>
          <a:ext cx="11572874" cy="5709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26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3051F4D2-E988-4608-8C41-F412E3420C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8073522"/>
              </p:ext>
            </p:extLst>
          </p:nvPr>
        </p:nvGraphicFramePr>
        <p:xfrm>
          <a:off x="2032000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2D847ADD-EC52-4D39-8AA3-86A62D5EC561}"/>
              </a:ext>
            </a:extLst>
          </p:cNvPr>
          <p:cNvSpPr txBox="1"/>
          <p:nvPr/>
        </p:nvSpPr>
        <p:spPr>
          <a:xfrm>
            <a:off x="737117" y="346726"/>
            <a:ext cx="108701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+mj-lt"/>
              </a:rPr>
              <a:t>Proszę </a:t>
            </a:r>
            <a:r>
              <a:rPr lang="pl-PL" sz="2800" dirty="0">
                <a:latin typeface="+mj-lt"/>
              </a:rPr>
              <a:t>ocenić stopień opanowania przez Pana/</a:t>
            </a:r>
            <a:r>
              <a:rPr lang="pl-PL" sz="2800" dirty="0" err="1">
                <a:latin typeface="+mj-lt"/>
              </a:rPr>
              <a:t>ią</a:t>
            </a:r>
            <a:r>
              <a:rPr lang="pl-PL" sz="2800" dirty="0">
                <a:latin typeface="+mj-lt"/>
              </a:rPr>
              <a:t> poszczególnych </a:t>
            </a:r>
            <a:r>
              <a:rPr lang="pl-PL" sz="2800" dirty="0" smtClean="0">
                <a:latin typeface="+mj-lt"/>
              </a:rPr>
              <a:t>kompetencji    </a:t>
            </a:r>
            <a:r>
              <a:rPr lang="pl-PL" sz="2800" dirty="0" smtClean="0">
                <a:latin typeface="+mj-lt"/>
              </a:rPr>
              <a:t>3 </a:t>
            </a:r>
            <a:r>
              <a:rPr lang="pl-PL" sz="2800" dirty="0">
                <a:latin typeface="+mj-lt"/>
              </a:rPr>
              <a:t>– bardzo dobrze, 2 – dobrze, 1- brak opanowania kompetencji </a:t>
            </a:r>
            <a:endParaRPr lang="pl-PL" sz="2800" dirty="0">
              <a:latin typeface="+mj-lt"/>
            </a:endParaRP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2005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Pan/i jest właściwie przygotowany/a do pracy zawodowej?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2960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252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wybrany kierunek studiów spełnił Pana/i oczekiwania?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0776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34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czasie studiów działał/a Pan/Pani w: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3704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5134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162</Words>
  <Application>Microsoft Office PowerPoint</Application>
  <PresentationFormat>Panoramiczny</PresentationFormat>
  <Paragraphs>25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Badanie Losów Absolwentów                                                  Kwestionariusz Ankiety Absolwenta nr 1</vt:lpstr>
      <vt:lpstr>Czy uważa Pan/i że zdobyte wykształcenie na studiach... </vt:lpstr>
      <vt:lpstr>Czy z dzisiejszej perspektywy uważa Pan/i, że wybrany kierunek i specjalność były zgodne z zainteresowaniami?</vt:lpstr>
      <vt:lpstr>Czy program studiów odpowiadał Pana/i oczekiwaniom?</vt:lpstr>
      <vt:lpstr>Prezentacja programu PowerPoint</vt:lpstr>
      <vt:lpstr>Prezentacja programu PowerPoint</vt:lpstr>
      <vt:lpstr>Czy Pan/i jest właściwie przygotowany/a do pracy zawodowej?</vt:lpstr>
      <vt:lpstr>Czy wybrany kierunek studiów spełnił Pana/i oczekiwania?</vt:lpstr>
      <vt:lpstr>W czasie studiów działał/a Pan/Pani w:</vt:lpstr>
      <vt:lpstr>Jaka była Pana/Pani aktywność zawodowa w czasie studiów?</vt:lpstr>
      <vt:lpstr>Co należałoby ulepszyć w ofercie edukacyjnej, społecznej i kulturalnej Uczelni?</vt:lpstr>
      <vt:lpstr>Jakie ma Pan/i plany po ukończeniu studiów w MANS?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mans</dc:creator>
  <cp:lastModifiedBy>marek.salwowski@op.pl</cp:lastModifiedBy>
  <cp:revision>29</cp:revision>
  <dcterms:created xsi:type="dcterms:W3CDTF">2024-10-24T10:57:15Z</dcterms:created>
  <dcterms:modified xsi:type="dcterms:W3CDTF">2024-10-25T12:53:41Z</dcterms:modified>
</cp:coreProperties>
</file>